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008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6D3EF-4CAF-46BE-AE82-ECD939EF14A6}" type="datetimeFigureOut">
              <a:rPr lang="ru-RU" smtClean="0"/>
              <a:t>31.08.2021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EA2AC-38C5-4A07-9724-C93E2A786FB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6D3EF-4CAF-46BE-AE82-ECD939EF14A6}" type="datetimeFigureOut">
              <a:rPr lang="ru-RU" smtClean="0"/>
              <a:t>31.08.2021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EA2AC-38C5-4A07-9724-C93E2A786FB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6D3EF-4CAF-46BE-AE82-ECD939EF14A6}" type="datetimeFigureOut">
              <a:rPr lang="ru-RU" smtClean="0"/>
              <a:t>31.08.2021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EA2AC-38C5-4A07-9724-C93E2A786FB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6D3EF-4CAF-46BE-AE82-ECD939EF14A6}" type="datetimeFigureOut">
              <a:rPr lang="ru-RU" smtClean="0"/>
              <a:t>31.08.2021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EA2AC-38C5-4A07-9724-C93E2A786FB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6D3EF-4CAF-46BE-AE82-ECD939EF14A6}" type="datetimeFigureOut">
              <a:rPr lang="ru-RU" smtClean="0"/>
              <a:t>31.08.2021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EA2AC-38C5-4A07-9724-C93E2A786FB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6D3EF-4CAF-46BE-AE82-ECD939EF14A6}" type="datetimeFigureOut">
              <a:rPr lang="ru-RU" smtClean="0"/>
              <a:t>31.08.2021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EA2AC-38C5-4A07-9724-C93E2A786FB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6D3EF-4CAF-46BE-AE82-ECD939EF14A6}" type="datetimeFigureOut">
              <a:rPr lang="ru-RU" smtClean="0"/>
              <a:t>31.08.2021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EA2AC-38C5-4A07-9724-C93E2A786FB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6D3EF-4CAF-46BE-AE82-ECD939EF14A6}" type="datetimeFigureOut">
              <a:rPr lang="ru-RU" smtClean="0"/>
              <a:t>31.08.2021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EA2AC-38C5-4A07-9724-C93E2A786FB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6D3EF-4CAF-46BE-AE82-ECD939EF14A6}" type="datetimeFigureOut">
              <a:rPr lang="ru-RU" smtClean="0"/>
              <a:t>31.08.2021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EA2AC-38C5-4A07-9724-C93E2A786FB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6D3EF-4CAF-46BE-AE82-ECD939EF14A6}" type="datetimeFigureOut">
              <a:rPr lang="ru-RU" smtClean="0"/>
              <a:t>31.08.2021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EA2AC-38C5-4A07-9724-C93E2A786FB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6D3EF-4CAF-46BE-AE82-ECD939EF14A6}" type="datetimeFigureOut">
              <a:rPr lang="ru-RU" smtClean="0"/>
              <a:t>31.08.2021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EA2AC-38C5-4A07-9724-C93E2A786FB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6D3EF-4CAF-46BE-AE82-ECD939EF14A6}" type="datetimeFigureOut">
              <a:rPr lang="ru-RU" smtClean="0"/>
              <a:t>31.08.2021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1EA2AC-38C5-4A07-9724-C93E2A786FB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97-2003_Worksheet1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6292850"/>
            <a:ext cx="8229600" cy="565150"/>
          </a:xfrm>
        </p:spPr>
        <p:txBody>
          <a:bodyPr/>
          <a:lstStyle/>
          <a:p>
            <a:pPr algn="ctr" eaLnBrk="1" hangingPunct="1"/>
            <a:r>
              <a:rPr lang="ru-RU" sz="1800" b="1" dirty="0" smtClean="0"/>
              <a:t>Рисунок 1 -  </a:t>
            </a:r>
            <a:r>
              <a:rPr lang="ru-RU" sz="1800" b="1" dirty="0"/>
              <a:t>Кругооборот ресурсов и благ, расходов и доходов в экономике</a:t>
            </a:r>
            <a:endParaRPr lang="ru-RU" sz="1800" dirty="0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323850" y="188913"/>
            <a:ext cx="8497888" cy="5946775"/>
            <a:chOff x="204" y="119"/>
            <a:chExt cx="5353" cy="3746"/>
          </a:xfrm>
        </p:grpSpPr>
        <p:sp>
          <p:nvSpPr>
            <p:cNvPr id="23556" name="AutoShape 4"/>
            <p:cNvSpPr>
              <a:spLocks noChangeAspect="1" noChangeArrowheads="1"/>
            </p:cNvSpPr>
            <p:nvPr/>
          </p:nvSpPr>
          <p:spPr bwMode="auto">
            <a:xfrm>
              <a:off x="204" y="119"/>
              <a:ext cx="5353" cy="35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557" name="Rectangle 5"/>
            <p:cNvSpPr>
              <a:spLocks noChangeArrowheads="1"/>
            </p:cNvSpPr>
            <p:nvPr/>
          </p:nvSpPr>
          <p:spPr bwMode="auto">
            <a:xfrm>
              <a:off x="2176" y="847"/>
              <a:ext cx="1831" cy="417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 algn="ctr"/>
              <a:r>
                <a:rPr lang="ru-RU" b="1">
                  <a:solidFill>
                    <a:srgbClr val="990033"/>
                  </a:solidFill>
                </a:rPr>
                <a:t>Рынок товаров и услуг</a:t>
              </a:r>
              <a:endParaRPr lang="ru-RU">
                <a:solidFill>
                  <a:srgbClr val="990033"/>
                </a:solidFill>
              </a:endParaRPr>
            </a:p>
          </p:txBody>
        </p:sp>
        <p:sp>
          <p:nvSpPr>
            <p:cNvPr id="23558" name="Rectangle 6"/>
            <p:cNvSpPr>
              <a:spLocks noChangeArrowheads="1"/>
            </p:cNvSpPr>
            <p:nvPr/>
          </p:nvSpPr>
          <p:spPr bwMode="auto">
            <a:xfrm>
              <a:off x="486" y="1784"/>
              <a:ext cx="1127" cy="624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/>
            <a:lstStyle/>
            <a:p>
              <a:pPr algn="ctr"/>
              <a:endParaRPr lang="ru-RU" sz="800" b="1" dirty="0"/>
            </a:p>
            <a:p>
              <a:pPr algn="ctr"/>
              <a:r>
                <a:rPr lang="ru-RU" b="1" dirty="0"/>
                <a:t>Домашние </a:t>
              </a:r>
            </a:p>
            <a:p>
              <a:pPr algn="ctr"/>
              <a:r>
                <a:rPr lang="ru-RU" b="1" dirty="0"/>
                <a:t>хозяйства</a:t>
              </a:r>
            </a:p>
            <a:p>
              <a:endParaRPr lang="ru-RU" dirty="0">
                <a:solidFill>
                  <a:schemeClr val="accent2"/>
                </a:solidFill>
              </a:endParaRPr>
            </a:p>
          </p:txBody>
        </p:sp>
        <p:sp>
          <p:nvSpPr>
            <p:cNvPr id="23559" name="Rectangle 7"/>
            <p:cNvSpPr>
              <a:spLocks noChangeArrowheads="1"/>
            </p:cNvSpPr>
            <p:nvPr/>
          </p:nvSpPr>
          <p:spPr bwMode="auto">
            <a:xfrm>
              <a:off x="4289" y="1784"/>
              <a:ext cx="1127" cy="52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/>
            <a:lstStyle/>
            <a:p>
              <a:pPr algn="ctr"/>
              <a:endParaRPr lang="ru-RU" sz="1200" b="1"/>
            </a:p>
            <a:p>
              <a:pPr algn="ctr"/>
              <a:r>
                <a:rPr lang="ru-RU" b="1"/>
                <a:t>Фирмы</a:t>
              </a:r>
              <a:endParaRPr lang="ru-RU"/>
            </a:p>
          </p:txBody>
        </p:sp>
        <p:sp>
          <p:nvSpPr>
            <p:cNvPr id="23560" name="Rectangle 8"/>
            <p:cNvSpPr>
              <a:spLocks noChangeArrowheads="1"/>
            </p:cNvSpPr>
            <p:nvPr/>
          </p:nvSpPr>
          <p:spPr bwMode="auto">
            <a:xfrm>
              <a:off x="2176" y="2929"/>
              <a:ext cx="1831" cy="312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 algn="ctr"/>
              <a:r>
                <a:rPr lang="ru-RU" b="1" dirty="0">
                  <a:solidFill>
                    <a:srgbClr val="990033"/>
                  </a:solidFill>
                </a:rPr>
                <a:t>Рынок ресурсов</a:t>
              </a:r>
              <a:endParaRPr lang="ru-RU" dirty="0">
                <a:solidFill>
                  <a:srgbClr val="990033"/>
                </a:solidFill>
              </a:endParaRPr>
            </a:p>
          </p:txBody>
        </p:sp>
        <p:sp>
          <p:nvSpPr>
            <p:cNvPr id="23561" name="Line 9"/>
            <p:cNvSpPr>
              <a:spLocks noChangeShapeType="1"/>
            </p:cNvSpPr>
            <p:nvPr/>
          </p:nvSpPr>
          <p:spPr bwMode="auto">
            <a:xfrm flipV="1">
              <a:off x="1190" y="1160"/>
              <a:ext cx="1" cy="62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562" name="Line 10"/>
            <p:cNvSpPr>
              <a:spLocks noChangeShapeType="1"/>
            </p:cNvSpPr>
            <p:nvPr/>
          </p:nvSpPr>
          <p:spPr bwMode="auto">
            <a:xfrm flipV="1">
              <a:off x="1190" y="1160"/>
              <a:ext cx="986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563" name="Line 11"/>
            <p:cNvSpPr>
              <a:spLocks noChangeShapeType="1"/>
            </p:cNvSpPr>
            <p:nvPr/>
          </p:nvSpPr>
          <p:spPr bwMode="auto">
            <a:xfrm flipH="1">
              <a:off x="908" y="1056"/>
              <a:ext cx="126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564" name="Line 12"/>
            <p:cNvSpPr>
              <a:spLocks noChangeShapeType="1"/>
            </p:cNvSpPr>
            <p:nvPr/>
          </p:nvSpPr>
          <p:spPr bwMode="auto">
            <a:xfrm>
              <a:off x="908" y="1056"/>
              <a:ext cx="1" cy="72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565" name="Line 13"/>
            <p:cNvSpPr>
              <a:spLocks noChangeShapeType="1"/>
            </p:cNvSpPr>
            <p:nvPr/>
          </p:nvSpPr>
          <p:spPr bwMode="auto">
            <a:xfrm flipH="1">
              <a:off x="1190" y="3032"/>
              <a:ext cx="986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566" name="Line 14"/>
            <p:cNvSpPr>
              <a:spLocks noChangeShapeType="1"/>
            </p:cNvSpPr>
            <p:nvPr/>
          </p:nvSpPr>
          <p:spPr bwMode="auto">
            <a:xfrm flipV="1">
              <a:off x="1190" y="2408"/>
              <a:ext cx="1" cy="62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567" name="Line 15"/>
            <p:cNvSpPr>
              <a:spLocks noChangeShapeType="1"/>
            </p:cNvSpPr>
            <p:nvPr/>
          </p:nvSpPr>
          <p:spPr bwMode="auto">
            <a:xfrm>
              <a:off x="908" y="2408"/>
              <a:ext cx="1" cy="72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568" name="Line 16"/>
            <p:cNvSpPr>
              <a:spLocks noChangeShapeType="1"/>
            </p:cNvSpPr>
            <p:nvPr/>
          </p:nvSpPr>
          <p:spPr bwMode="auto">
            <a:xfrm>
              <a:off x="908" y="3137"/>
              <a:ext cx="126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569" name="Line 17"/>
            <p:cNvSpPr>
              <a:spLocks noChangeShapeType="1"/>
            </p:cNvSpPr>
            <p:nvPr/>
          </p:nvSpPr>
          <p:spPr bwMode="auto">
            <a:xfrm flipV="1">
              <a:off x="5134" y="2304"/>
              <a:ext cx="1" cy="83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570" name="Line 18"/>
            <p:cNvSpPr>
              <a:spLocks noChangeShapeType="1"/>
            </p:cNvSpPr>
            <p:nvPr/>
          </p:nvSpPr>
          <p:spPr bwMode="auto">
            <a:xfrm>
              <a:off x="4007" y="3137"/>
              <a:ext cx="112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571" name="Line 19"/>
            <p:cNvSpPr>
              <a:spLocks noChangeShapeType="1"/>
            </p:cNvSpPr>
            <p:nvPr/>
          </p:nvSpPr>
          <p:spPr bwMode="auto">
            <a:xfrm flipH="1">
              <a:off x="4007" y="1056"/>
              <a:ext cx="112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572" name="Line 20"/>
            <p:cNvSpPr>
              <a:spLocks noChangeShapeType="1"/>
            </p:cNvSpPr>
            <p:nvPr/>
          </p:nvSpPr>
          <p:spPr bwMode="auto">
            <a:xfrm flipV="1">
              <a:off x="5134" y="1056"/>
              <a:ext cx="1" cy="72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573" name="Line 21"/>
            <p:cNvSpPr>
              <a:spLocks noChangeShapeType="1"/>
            </p:cNvSpPr>
            <p:nvPr/>
          </p:nvSpPr>
          <p:spPr bwMode="auto">
            <a:xfrm>
              <a:off x="4007" y="1160"/>
              <a:ext cx="84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574" name="Line 22"/>
            <p:cNvSpPr>
              <a:spLocks noChangeShapeType="1"/>
            </p:cNvSpPr>
            <p:nvPr/>
          </p:nvSpPr>
          <p:spPr bwMode="auto">
            <a:xfrm>
              <a:off x="4853" y="1160"/>
              <a:ext cx="0" cy="62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575" name="Line 23"/>
            <p:cNvSpPr>
              <a:spLocks noChangeShapeType="1"/>
            </p:cNvSpPr>
            <p:nvPr/>
          </p:nvSpPr>
          <p:spPr bwMode="auto">
            <a:xfrm>
              <a:off x="4853" y="2304"/>
              <a:ext cx="0" cy="72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576" name="Line 24"/>
            <p:cNvSpPr>
              <a:spLocks noChangeShapeType="1"/>
            </p:cNvSpPr>
            <p:nvPr/>
          </p:nvSpPr>
          <p:spPr bwMode="auto">
            <a:xfrm flipH="1">
              <a:off x="4007" y="3032"/>
              <a:ext cx="846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577" name="Text Box 25"/>
            <p:cNvSpPr txBox="1">
              <a:spLocks noChangeArrowheads="1"/>
            </p:cNvSpPr>
            <p:nvPr/>
          </p:nvSpPr>
          <p:spPr bwMode="auto">
            <a:xfrm>
              <a:off x="1111" y="754"/>
              <a:ext cx="1409" cy="2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1400" b="1"/>
                <a:t>Спрос на товары </a:t>
              </a:r>
            </a:p>
            <a:p>
              <a:r>
                <a:rPr lang="ru-RU" sz="1400" b="1"/>
                <a:t>и услуги</a:t>
              </a:r>
              <a:endParaRPr lang="ru-RU" sz="1400"/>
            </a:p>
          </p:txBody>
        </p:sp>
        <p:sp>
          <p:nvSpPr>
            <p:cNvPr id="23578" name="Text Box 26"/>
            <p:cNvSpPr txBox="1">
              <a:spLocks noChangeArrowheads="1"/>
            </p:cNvSpPr>
            <p:nvPr/>
          </p:nvSpPr>
          <p:spPr bwMode="auto">
            <a:xfrm>
              <a:off x="4150" y="754"/>
              <a:ext cx="1127" cy="2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1400" b="1"/>
                <a:t>Предложение товаров и услуг</a:t>
              </a:r>
              <a:endParaRPr lang="ru-RU" sz="1400"/>
            </a:p>
          </p:txBody>
        </p:sp>
        <p:sp>
          <p:nvSpPr>
            <p:cNvPr id="23579" name="Text Box 27"/>
            <p:cNvSpPr txBox="1">
              <a:spLocks noChangeArrowheads="1"/>
            </p:cNvSpPr>
            <p:nvPr/>
          </p:nvSpPr>
          <p:spPr bwMode="auto">
            <a:xfrm>
              <a:off x="4148" y="1264"/>
              <a:ext cx="683" cy="2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400" b="1"/>
                <a:t>Выручка</a:t>
              </a:r>
              <a:endParaRPr lang="ru-RU" sz="1400"/>
            </a:p>
          </p:txBody>
        </p:sp>
        <p:sp>
          <p:nvSpPr>
            <p:cNvPr id="23580" name="Text Box 28"/>
            <p:cNvSpPr txBox="1">
              <a:spLocks noChangeArrowheads="1"/>
            </p:cNvSpPr>
            <p:nvPr/>
          </p:nvSpPr>
          <p:spPr bwMode="auto">
            <a:xfrm>
              <a:off x="4195" y="2795"/>
              <a:ext cx="657" cy="2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/>
              <a:r>
                <a:rPr lang="ru-RU" sz="1400" b="1"/>
                <a:t>Расходы</a:t>
              </a:r>
              <a:endParaRPr lang="ru-RU" sz="1400"/>
            </a:p>
          </p:txBody>
        </p:sp>
        <p:sp>
          <p:nvSpPr>
            <p:cNvPr id="23581" name="Text Box 29"/>
            <p:cNvSpPr txBox="1">
              <a:spLocks noChangeArrowheads="1"/>
            </p:cNvSpPr>
            <p:nvPr/>
          </p:nvSpPr>
          <p:spPr bwMode="auto">
            <a:xfrm>
              <a:off x="1202" y="2795"/>
              <a:ext cx="704" cy="2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1400" b="1"/>
                <a:t>Доходы</a:t>
              </a:r>
              <a:endParaRPr lang="ru-RU" sz="1400"/>
            </a:p>
          </p:txBody>
        </p:sp>
        <p:sp>
          <p:nvSpPr>
            <p:cNvPr id="23582" name="Text Box 30"/>
            <p:cNvSpPr txBox="1">
              <a:spLocks noChangeArrowheads="1"/>
            </p:cNvSpPr>
            <p:nvPr/>
          </p:nvSpPr>
          <p:spPr bwMode="auto">
            <a:xfrm>
              <a:off x="1190" y="1264"/>
              <a:ext cx="647" cy="2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1400" b="1"/>
                <a:t>Расходы</a:t>
              </a:r>
              <a:endParaRPr lang="ru-RU" sz="1400"/>
            </a:p>
          </p:txBody>
        </p:sp>
        <p:sp>
          <p:nvSpPr>
            <p:cNvPr id="23583" name="Text Box 31"/>
            <p:cNvSpPr txBox="1">
              <a:spLocks noChangeArrowheads="1"/>
            </p:cNvSpPr>
            <p:nvPr/>
          </p:nvSpPr>
          <p:spPr bwMode="auto">
            <a:xfrm>
              <a:off x="612" y="3137"/>
              <a:ext cx="1588" cy="4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400" b="1"/>
                <a:t>Предложение ресурсов</a:t>
              </a:r>
              <a:endParaRPr lang="ru-RU" sz="1400"/>
            </a:p>
          </p:txBody>
        </p:sp>
        <p:sp>
          <p:nvSpPr>
            <p:cNvPr id="23584" name="Text Box 32"/>
            <p:cNvSpPr txBox="1">
              <a:spLocks noChangeArrowheads="1"/>
            </p:cNvSpPr>
            <p:nvPr/>
          </p:nvSpPr>
          <p:spPr bwMode="auto">
            <a:xfrm>
              <a:off x="4014" y="3137"/>
              <a:ext cx="1225" cy="2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400" b="1"/>
                <a:t>Спрос на ресурсы</a:t>
              </a:r>
              <a:endParaRPr lang="ru-RU" sz="1400"/>
            </a:p>
          </p:txBody>
        </p:sp>
        <p:sp>
          <p:nvSpPr>
            <p:cNvPr id="23585" name="Rectangle 33"/>
            <p:cNvSpPr>
              <a:spLocks noChangeArrowheads="1"/>
            </p:cNvSpPr>
            <p:nvPr/>
          </p:nvSpPr>
          <p:spPr bwMode="auto">
            <a:xfrm>
              <a:off x="2458" y="1784"/>
              <a:ext cx="1127" cy="624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/>
            <a:lstStyle/>
            <a:p>
              <a:pPr algn="ctr"/>
              <a:endParaRPr lang="ru-RU" sz="1200" b="1" dirty="0"/>
            </a:p>
            <a:p>
              <a:pPr algn="ctr"/>
              <a:r>
                <a:rPr lang="ru-RU" b="1" dirty="0"/>
                <a:t>Государство</a:t>
              </a:r>
              <a:endParaRPr lang="ru-RU" dirty="0"/>
            </a:p>
          </p:txBody>
        </p:sp>
        <p:sp>
          <p:nvSpPr>
            <p:cNvPr id="23586" name="Line 34"/>
            <p:cNvSpPr>
              <a:spLocks noChangeShapeType="1"/>
            </p:cNvSpPr>
            <p:nvPr/>
          </p:nvSpPr>
          <p:spPr bwMode="auto">
            <a:xfrm>
              <a:off x="1613" y="1992"/>
              <a:ext cx="84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587" name="Line 35"/>
            <p:cNvSpPr>
              <a:spLocks noChangeShapeType="1"/>
            </p:cNvSpPr>
            <p:nvPr/>
          </p:nvSpPr>
          <p:spPr bwMode="auto">
            <a:xfrm flipH="1">
              <a:off x="1613" y="2200"/>
              <a:ext cx="84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588" name="Line 36"/>
            <p:cNvSpPr>
              <a:spLocks noChangeShapeType="1"/>
            </p:cNvSpPr>
            <p:nvPr/>
          </p:nvSpPr>
          <p:spPr bwMode="auto">
            <a:xfrm>
              <a:off x="3585" y="1991"/>
              <a:ext cx="704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589" name="Line 37"/>
            <p:cNvSpPr>
              <a:spLocks noChangeShapeType="1"/>
            </p:cNvSpPr>
            <p:nvPr/>
          </p:nvSpPr>
          <p:spPr bwMode="auto">
            <a:xfrm flipH="1">
              <a:off x="3585" y="2200"/>
              <a:ext cx="704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590" name="Text Box 38"/>
            <p:cNvSpPr txBox="1">
              <a:spLocks noChangeArrowheads="1"/>
            </p:cNvSpPr>
            <p:nvPr/>
          </p:nvSpPr>
          <p:spPr bwMode="auto">
            <a:xfrm>
              <a:off x="1747" y="1797"/>
              <a:ext cx="704" cy="2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1400" b="1"/>
                <a:t>Налоги</a:t>
              </a:r>
              <a:endParaRPr lang="ru-RU" sz="1400"/>
            </a:p>
          </p:txBody>
        </p:sp>
        <p:sp>
          <p:nvSpPr>
            <p:cNvPr id="23591" name="Text Box 39"/>
            <p:cNvSpPr txBox="1">
              <a:spLocks noChangeArrowheads="1"/>
            </p:cNvSpPr>
            <p:nvPr/>
          </p:nvSpPr>
          <p:spPr bwMode="auto">
            <a:xfrm>
              <a:off x="3606" y="1842"/>
              <a:ext cx="704" cy="2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400" b="1"/>
                <a:t>Субсидии</a:t>
              </a:r>
              <a:endParaRPr lang="ru-RU" sz="1400"/>
            </a:p>
          </p:txBody>
        </p:sp>
        <p:sp>
          <p:nvSpPr>
            <p:cNvPr id="23592" name="Text Box 40"/>
            <p:cNvSpPr txBox="1">
              <a:spLocks noChangeArrowheads="1"/>
            </p:cNvSpPr>
            <p:nvPr/>
          </p:nvSpPr>
          <p:spPr bwMode="auto">
            <a:xfrm>
              <a:off x="3697" y="2024"/>
              <a:ext cx="563" cy="2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1400" b="1"/>
                <a:t>Налоги</a:t>
              </a:r>
              <a:endParaRPr lang="ru-RU" sz="1400"/>
            </a:p>
          </p:txBody>
        </p:sp>
        <p:sp>
          <p:nvSpPr>
            <p:cNvPr id="23593" name="Text Box 41"/>
            <p:cNvSpPr txBox="1">
              <a:spLocks noChangeArrowheads="1"/>
            </p:cNvSpPr>
            <p:nvPr/>
          </p:nvSpPr>
          <p:spPr bwMode="auto">
            <a:xfrm>
              <a:off x="1611" y="2024"/>
              <a:ext cx="845" cy="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400" b="1"/>
                <a:t>Трансферты</a:t>
              </a:r>
            </a:p>
            <a:p>
              <a:endParaRPr lang="ru-RU" sz="1400"/>
            </a:p>
          </p:txBody>
        </p:sp>
        <p:sp>
          <p:nvSpPr>
            <p:cNvPr id="23594" name="Line 42"/>
            <p:cNvSpPr>
              <a:spLocks noChangeShapeType="1"/>
            </p:cNvSpPr>
            <p:nvPr/>
          </p:nvSpPr>
          <p:spPr bwMode="auto">
            <a:xfrm flipV="1">
              <a:off x="2880" y="2408"/>
              <a:ext cx="1" cy="52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595" name="Line 43"/>
            <p:cNvSpPr>
              <a:spLocks noChangeShapeType="1"/>
            </p:cNvSpPr>
            <p:nvPr/>
          </p:nvSpPr>
          <p:spPr bwMode="auto">
            <a:xfrm>
              <a:off x="3162" y="2408"/>
              <a:ext cx="1" cy="52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596" name="Text Box 44"/>
            <p:cNvSpPr txBox="1">
              <a:spLocks noChangeArrowheads="1"/>
            </p:cNvSpPr>
            <p:nvPr/>
          </p:nvSpPr>
          <p:spPr bwMode="auto">
            <a:xfrm>
              <a:off x="2317" y="2512"/>
              <a:ext cx="704" cy="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1400" b="1"/>
                <a:t>Спрос на ресурсы</a:t>
              </a:r>
              <a:endParaRPr lang="ru-RU" sz="1400"/>
            </a:p>
          </p:txBody>
        </p:sp>
        <p:sp>
          <p:nvSpPr>
            <p:cNvPr id="23597" name="Text Box 45"/>
            <p:cNvSpPr txBox="1">
              <a:spLocks noChangeArrowheads="1"/>
            </p:cNvSpPr>
            <p:nvPr/>
          </p:nvSpPr>
          <p:spPr bwMode="auto">
            <a:xfrm>
              <a:off x="3162" y="2512"/>
              <a:ext cx="845" cy="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1400" b="1"/>
                <a:t>Платежи</a:t>
              </a:r>
              <a:endParaRPr lang="ru-RU" sz="1400"/>
            </a:p>
          </p:txBody>
        </p:sp>
        <p:sp>
          <p:nvSpPr>
            <p:cNvPr id="23598" name="Line 46"/>
            <p:cNvSpPr>
              <a:spLocks noChangeShapeType="1"/>
            </p:cNvSpPr>
            <p:nvPr/>
          </p:nvSpPr>
          <p:spPr bwMode="auto">
            <a:xfrm>
              <a:off x="2880" y="1253"/>
              <a:ext cx="0" cy="5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599" name="Line 47"/>
            <p:cNvSpPr>
              <a:spLocks noChangeShapeType="1"/>
            </p:cNvSpPr>
            <p:nvPr/>
          </p:nvSpPr>
          <p:spPr bwMode="auto">
            <a:xfrm flipV="1">
              <a:off x="3162" y="1264"/>
              <a:ext cx="0" cy="5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600" name="Text Box 48"/>
            <p:cNvSpPr txBox="1">
              <a:spLocks noChangeArrowheads="1"/>
            </p:cNvSpPr>
            <p:nvPr/>
          </p:nvSpPr>
          <p:spPr bwMode="auto">
            <a:xfrm>
              <a:off x="2018" y="1344"/>
              <a:ext cx="846" cy="4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/>
              <a:r>
                <a:rPr lang="ru-RU" sz="1400" b="1"/>
                <a:t>Спрос на товары и услуги</a:t>
              </a:r>
              <a:endParaRPr lang="ru-RU" sz="1400"/>
            </a:p>
          </p:txBody>
        </p:sp>
        <p:sp>
          <p:nvSpPr>
            <p:cNvPr id="23601" name="Text Box 49"/>
            <p:cNvSpPr txBox="1">
              <a:spLocks noChangeArrowheads="1"/>
            </p:cNvSpPr>
            <p:nvPr/>
          </p:nvSpPr>
          <p:spPr bwMode="auto">
            <a:xfrm>
              <a:off x="3162" y="1368"/>
              <a:ext cx="986" cy="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1400" b="1"/>
                <a:t>Платежи</a:t>
              </a:r>
              <a:endParaRPr lang="ru-RU" sz="1400"/>
            </a:p>
          </p:txBody>
        </p:sp>
        <p:sp>
          <p:nvSpPr>
            <p:cNvPr id="23602" name="Rectangle 50"/>
            <p:cNvSpPr>
              <a:spLocks noChangeArrowheads="1"/>
            </p:cNvSpPr>
            <p:nvPr/>
          </p:nvSpPr>
          <p:spPr bwMode="auto">
            <a:xfrm>
              <a:off x="345" y="327"/>
              <a:ext cx="1409" cy="312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/>
            <a:lstStyle/>
            <a:p>
              <a:pPr algn="ctr"/>
              <a:r>
                <a:rPr lang="ru-RU" b="1" dirty="0">
                  <a:solidFill>
                    <a:srgbClr val="990033"/>
                  </a:solidFill>
                </a:rPr>
                <a:t>Внешний мир</a:t>
              </a:r>
              <a:endParaRPr lang="ru-RU" dirty="0">
                <a:solidFill>
                  <a:srgbClr val="990033"/>
                </a:solidFill>
              </a:endParaRPr>
            </a:p>
          </p:txBody>
        </p:sp>
        <p:sp>
          <p:nvSpPr>
            <p:cNvPr id="23603" name="Line 51"/>
            <p:cNvSpPr>
              <a:spLocks noChangeShapeType="1"/>
            </p:cNvSpPr>
            <p:nvPr/>
          </p:nvSpPr>
          <p:spPr bwMode="auto">
            <a:xfrm>
              <a:off x="1754" y="431"/>
              <a:ext cx="986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604" name="Line 52"/>
            <p:cNvSpPr>
              <a:spLocks noChangeShapeType="1"/>
            </p:cNvSpPr>
            <p:nvPr/>
          </p:nvSpPr>
          <p:spPr bwMode="auto">
            <a:xfrm>
              <a:off x="2740" y="431"/>
              <a:ext cx="0" cy="41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605" name="Line 53"/>
            <p:cNvSpPr>
              <a:spLocks noChangeShapeType="1"/>
            </p:cNvSpPr>
            <p:nvPr/>
          </p:nvSpPr>
          <p:spPr bwMode="auto">
            <a:xfrm>
              <a:off x="486" y="639"/>
              <a:ext cx="0" cy="62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606" name="Line 54"/>
            <p:cNvSpPr>
              <a:spLocks noChangeShapeType="1"/>
            </p:cNvSpPr>
            <p:nvPr/>
          </p:nvSpPr>
          <p:spPr bwMode="auto">
            <a:xfrm>
              <a:off x="486" y="1264"/>
              <a:ext cx="42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607" name="Text Box 55"/>
            <p:cNvSpPr txBox="1">
              <a:spLocks noChangeArrowheads="1"/>
            </p:cNvSpPr>
            <p:nvPr/>
          </p:nvSpPr>
          <p:spPr bwMode="auto">
            <a:xfrm>
              <a:off x="1894" y="431"/>
              <a:ext cx="815" cy="2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400" b="1"/>
                <a:t>Экспорт</a:t>
              </a:r>
              <a:endParaRPr lang="ru-RU" sz="1400"/>
            </a:p>
          </p:txBody>
        </p:sp>
        <p:sp>
          <p:nvSpPr>
            <p:cNvPr id="23608" name="Text Box 56"/>
            <p:cNvSpPr txBox="1">
              <a:spLocks noChangeArrowheads="1"/>
            </p:cNvSpPr>
            <p:nvPr/>
          </p:nvSpPr>
          <p:spPr bwMode="auto">
            <a:xfrm>
              <a:off x="486" y="639"/>
              <a:ext cx="704" cy="2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1400" b="1"/>
                <a:t>Импорт</a:t>
              </a:r>
              <a:endParaRPr lang="ru-RU" sz="1400"/>
            </a:p>
          </p:txBody>
        </p:sp>
        <p:sp>
          <p:nvSpPr>
            <p:cNvPr id="23609" name="Rectangle 57"/>
            <p:cNvSpPr>
              <a:spLocks noChangeArrowheads="1"/>
            </p:cNvSpPr>
            <p:nvPr/>
          </p:nvSpPr>
          <p:spPr bwMode="auto">
            <a:xfrm>
              <a:off x="2200" y="3384"/>
              <a:ext cx="1831" cy="454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 algn="ctr"/>
              <a:r>
                <a:rPr lang="ru-RU" b="1">
                  <a:solidFill>
                    <a:srgbClr val="990033"/>
                  </a:solidFill>
                </a:rPr>
                <a:t>Финансовые рынки</a:t>
              </a:r>
              <a:endParaRPr lang="ru-RU">
                <a:solidFill>
                  <a:srgbClr val="990033"/>
                </a:solidFill>
              </a:endParaRPr>
            </a:p>
          </p:txBody>
        </p:sp>
        <p:sp>
          <p:nvSpPr>
            <p:cNvPr id="23610" name="Line 58"/>
            <p:cNvSpPr>
              <a:spLocks noChangeShapeType="1"/>
            </p:cNvSpPr>
            <p:nvPr/>
          </p:nvSpPr>
          <p:spPr bwMode="auto">
            <a:xfrm>
              <a:off x="4060" y="3521"/>
              <a:ext cx="12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611" name="Line 59"/>
            <p:cNvSpPr>
              <a:spLocks noChangeShapeType="1"/>
            </p:cNvSpPr>
            <p:nvPr/>
          </p:nvSpPr>
          <p:spPr bwMode="auto">
            <a:xfrm flipV="1">
              <a:off x="5285" y="2296"/>
              <a:ext cx="0" cy="12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612" name="Text Box 60"/>
            <p:cNvSpPr txBox="1">
              <a:spLocks noChangeArrowheads="1"/>
            </p:cNvSpPr>
            <p:nvPr/>
          </p:nvSpPr>
          <p:spPr bwMode="auto">
            <a:xfrm>
              <a:off x="4060" y="3521"/>
              <a:ext cx="1134" cy="2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1400" b="1"/>
                <a:t>Спрос на инвестиции</a:t>
              </a:r>
              <a:endParaRPr lang="ru-RU" sz="1400"/>
            </a:p>
          </p:txBody>
        </p:sp>
        <p:sp>
          <p:nvSpPr>
            <p:cNvPr id="23613" name="Line 61"/>
            <p:cNvSpPr>
              <a:spLocks noChangeShapeType="1"/>
            </p:cNvSpPr>
            <p:nvPr/>
          </p:nvSpPr>
          <p:spPr bwMode="auto">
            <a:xfrm>
              <a:off x="658" y="2432"/>
              <a:ext cx="0" cy="113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614" name="Line 62"/>
            <p:cNvSpPr>
              <a:spLocks noChangeShapeType="1"/>
            </p:cNvSpPr>
            <p:nvPr/>
          </p:nvSpPr>
          <p:spPr bwMode="auto">
            <a:xfrm>
              <a:off x="658" y="3566"/>
              <a:ext cx="154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615" name="Text Box 63"/>
            <p:cNvSpPr txBox="1">
              <a:spLocks noChangeArrowheads="1"/>
            </p:cNvSpPr>
            <p:nvPr/>
          </p:nvSpPr>
          <p:spPr bwMode="auto">
            <a:xfrm>
              <a:off x="521" y="3385"/>
              <a:ext cx="1633" cy="2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1400" b="1"/>
                <a:t>Предложение сбережений</a:t>
              </a:r>
              <a:endParaRPr lang="ru-RU" sz="1400"/>
            </a:p>
          </p:txBody>
        </p:sp>
        <p:sp>
          <p:nvSpPr>
            <p:cNvPr id="23616" name="Line 64"/>
            <p:cNvSpPr>
              <a:spLocks noChangeShapeType="1"/>
            </p:cNvSpPr>
            <p:nvPr/>
          </p:nvSpPr>
          <p:spPr bwMode="auto">
            <a:xfrm>
              <a:off x="385" y="663"/>
              <a:ext cx="0" cy="303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617" name="Line 65"/>
            <p:cNvSpPr>
              <a:spLocks noChangeShapeType="1"/>
            </p:cNvSpPr>
            <p:nvPr/>
          </p:nvSpPr>
          <p:spPr bwMode="auto">
            <a:xfrm>
              <a:off x="385" y="3702"/>
              <a:ext cx="181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618" name="Text Box 66"/>
            <p:cNvSpPr txBox="1">
              <a:spLocks noChangeArrowheads="1"/>
            </p:cNvSpPr>
            <p:nvPr/>
          </p:nvSpPr>
          <p:spPr bwMode="auto">
            <a:xfrm>
              <a:off x="521" y="3657"/>
              <a:ext cx="1632" cy="2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1400" b="1"/>
                <a:t>Чистый приток капитала</a:t>
              </a:r>
              <a:endParaRPr lang="ru-RU" sz="1400"/>
            </a:p>
          </p:txBody>
        </p:sp>
      </p:grp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89C7103-D51A-4936-AFAF-15EB46628E2D}" type="slidenum">
              <a:rPr lang="en-US"/>
              <a:pPr/>
              <a:t>2</a:t>
            </a:fld>
            <a:endParaRPr lang="en-US"/>
          </a:p>
        </p:txBody>
      </p:sp>
      <p:sp>
        <p:nvSpPr>
          <p:cNvPr id="7885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-76200"/>
            <a:ext cx="9144000" cy="1143000"/>
          </a:xfrm>
        </p:spPr>
        <p:txBody>
          <a:bodyPr/>
          <a:lstStyle/>
          <a:p>
            <a:r>
              <a:rPr lang="ru-RU" sz="4000" dirty="0" smtClean="0"/>
              <a:t>Взаимодействие спроса и предложения</a:t>
            </a:r>
            <a:endParaRPr lang="en-US" sz="4000" dirty="0"/>
          </a:p>
        </p:txBody>
      </p:sp>
      <p:graphicFrame>
        <p:nvGraphicFramePr>
          <p:cNvPr id="78851" name="Object 3"/>
          <p:cNvGraphicFramePr>
            <a:graphicFrameLocks noChangeAspect="1"/>
          </p:cNvGraphicFramePr>
          <p:nvPr>
            <p:ph idx="1"/>
          </p:nvPr>
        </p:nvGraphicFramePr>
        <p:xfrm>
          <a:off x="1822450" y="914400"/>
          <a:ext cx="5421313" cy="5381625"/>
        </p:xfrm>
        <a:graphic>
          <a:graphicData uri="http://schemas.openxmlformats.org/presentationml/2006/ole">
            <p:oleObj spid="_x0000_s1026" name="Worksheet" r:id="rId3" imgW="3253789" imgH="3230922" progId="Excel.Sheet.8">
              <p:embed/>
            </p:oleObj>
          </a:graphicData>
        </a:graphic>
      </p:graphicFrame>
      <p:sp>
        <p:nvSpPr>
          <p:cNvPr id="78852" name="Freeform 4"/>
          <p:cNvSpPr>
            <a:spLocks/>
          </p:cNvSpPr>
          <p:nvPr/>
        </p:nvSpPr>
        <p:spPr bwMode="auto">
          <a:xfrm>
            <a:off x="2743200" y="1676400"/>
            <a:ext cx="3962400" cy="35052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88" y="1104"/>
              </a:cxn>
              <a:cxn ang="0">
                <a:pos x="1248" y="1920"/>
              </a:cxn>
              <a:cxn ang="0">
                <a:pos x="2496" y="2208"/>
              </a:cxn>
            </a:cxnLst>
            <a:rect l="0" t="0" r="r" b="b"/>
            <a:pathLst>
              <a:path w="2496" h="2208">
                <a:moveTo>
                  <a:pt x="0" y="0"/>
                </a:moveTo>
                <a:cubicBezTo>
                  <a:pt x="40" y="392"/>
                  <a:pt x="80" y="784"/>
                  <a:pt x="288" y="1104"/>
                </a:cubicBezTo>
                <a:cubicBezTo>
                  <a:pt x="496" y="1424"/>
                  <a:pt x="880" y="1736"/>
                  <a:pt x="1248" y="1920"/>
                </a:cubicBezTo>
                <a:cubicBezTo>
                  <a:pt x="1616" y="2104"/>
                  <a:pt x="2288" y="2160"/>
                  <a:pt x="2496" y="2208"/>
                </a:cubicBezTo>
              </a:path>
            </a:pathLst>
          </a:custGeom>
          <a:noFill/>
          <a:ln w="63500" cap="flat" cmpd="sng">
            <a:solidFill>
              <a:srgbClr val="339966"/>
            </a:solidFill>
            <a:prstDash val="solid"/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78854" name="Text Box 6"/>
          <p:cNvSpPr txBox="1">
            <a:spLocks noChangeArrowheads="1"/>
          </p:cNvSpPr>
          <p:nvPr/>
        </p:nvSpPr>
        <p:spPr bwMode="auto">
          <a:xfrm>
            <a:off x="1295400" y="1143000"/>
            <a:ext cx="4572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b="1" i="1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78855" name="Text Box 7"/>
          <p:cNvSpPr txBox="1">
            <a:spLocks noChangeArrowheads="1"/>
          </p:cNvSpPr>
          <p:nvPr/>
        </p:nvSpPr>
        <p:spPr bwMode="auto">
          <a:xfrm>
            <a:off x="7391400" y="5715000"/>
            <a:ext cx="4572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b="1" i="1">
                <a:solidFill>
                  <a:schemeClr val="tx1"/>
                </a:solidFill>
              </a:rPr>
              <a:t>Q</a:t>
            </a:r>
          </a:p>
        </p:txBody>
      </p:sp>
      <p:sp>
        <p:nvSpPr>
          <p:cNvPr id="78856" name="Text Box 8"/>
          <p:cNvSpPr txBox="1">
            <a:spLocks noChangeArrowheads="1"/>
          </p:cNvSpPr>
          <p:nvPr/>
        </p:nvSpPr>
        <p:spPr bwMode="auto">
          <a:xfrm>
            <a:off x="4648200" y="4267200"/>
            <a:ext cx="3048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78857" name="Text Box 9"/>
          <p:cNvSpPr txBox="1">
            <a:spLocks noChangeArrowheads="1"/>
          </p:cNvSpPr>
          <p:nvPr/>
        </p:nvSpPr>
        <p:spPr bwMode="auto">
          <a:xfrm>
            <a:off x="5486400" y="2895600"/>
            <a:ext cx="4572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>
                <a:solidFill>
                  <a:schemeClr val="tx1"/>
                </a:solidFill>
              </a:rPr>
              <a:t>A</a:t>
            </a:r>
            <a:r>
              <a:rPr lang="en-US" baseline="-2500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78858" name="Text Box 10"/>
          <p:cNvSpPr txBox="1">
            <a:spLocks noChangeArrowheads="1"/>
          </p:cNvSpPr>
          <p:nvPr/>
        </p:nvSpPr>
        <p:spPr bwMode="auto">
          <a:xfrm>
            <a:off x="6629400" y="1447800"/>
            <a:ext cx="5334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b="1">
                <a:solidFill>
                  <a:schemeClr val="tx1"/>
                </a:solidFill>
              </a:rPr>
              <a:t>S</a:t>
            </a:r>
            <a:endParaRPr lang="en-US" sz="2400" b="1" baseline="-25000">
              <a:solidFill>
                <a:schemeClr val="tx1"/>
              </a:solidFill>
            </a:endParaRPr>
          </a:p>
        </p:txBody>
      </p:sp>
      <p:sp>
        <p:nvSpPr>
          <p:cNvPr id="78860" name="Freeform 12"/>
          <p:cNvSpPr>
            <a:spLocks/>
          </p:cNvSpPr>
          <p:nvPr/>
        </p:nvSpPr>
        <p:spPr bwMode="auto">
          <a:xfrm rot="-5131275">
            <a:off x="2742406" y="1464469"/>
            <a:ext cx="3582988" cy="40386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88" y="1104"/>
              </a:cxn>
              <a:cxn ang="0">
                <a:pos x="1248" y="1920"/>
              </a:cxn>
              <a:cxn ang="0">
                <a:pos x="2496" y="2208"/>
              </a:cxn>
            </a:cxnLst>
            <a:rect l="0" t="0" r="r" b="b"/>
            <a:pathLst>
              <a:path w="2496" h="2208">
                <a:moveTo>
                  <a:pt x="0" y="0"/>
                </a:moveTo>
                <a:cubicBezTo>
                  <a:pt x="40" y="392"/>
                  <a:pt x="80" y="784"/>
                  <a:pt x="288" y="1104"/>
                </a:cubicBezTo>
                <a:cubicBezTo>
                  <a:pt x="496" y="1424"/>
                  <a:pt x="880" y="1736"/>
                  <a:pt x="1248" y="1920"/>
                </a:cubicBezTo>
                <a:cubicBezTo>
                  <a:pt x="1616" y="2104"/>
                  <a:pt x="2288" y="2160"/>
                  <a:pt x="2496" y="2208"/>
                </a:cubicBezTo>
              </a:path>
            </a:pathLst>
          </a:custGeom>
          <a:noFill/>
          <a:ln w="63500" cap="flat" cmpd="sng">
            <a:solidFill>
              <a:srgbClr val="3366FF"/>
            </a:solidFill>
            <a:prstDash val="solid"/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78861" name="AutoShape 13"/>
          <p:cNvSpPr>
            <a:spLocks noChangeArrowheads="1"/>
          </p:cNvSpPr>
          <p:nvPr/>
        </p:nvSpPr>
        <p:spPr bwMode="auto">
          <a:xfrm>
            <a:off x="4648200" y="4648200"/>
            <a:ext cx="152400" cy="152400"/>
          </a:xfrm>
          <a:prstGeom prst="flowChartConnector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78863" name="AutoShape 15"/>
          <p:cNvSpPr>
            <a:spLocks noChangeArrowheads="1"/>
          </p:cNvSpPr>
          <p:nvPr/>
        </p:nvSpPr>
        <p:spPr bwMode="auto">
          <a:xfrm>
            <a:off x="6080125" y="3322638"/>
            <a:ext cx="152400" cy="152400"/>
          </a:xfrm>
          <a:prstGeom prst="flowChartConnector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78864" name="AutoShape 16"/>
          <p:cNvSpPr>
            <a:spLocks noChangeArrowheads="1"/>
          </p:cNvSpPr>
          <p:nvPr/>
        </p:nvSpPr>
        <p:spPr bwMode="auto">
          <a:xfrm>
            <a:off x="2179638" y="4648200"/>
            <a:ext cx="152400" cy="152400"/>
          </a:xfrm>
          <a:prstGeom prst="flowChartConnector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78885" name="Line 37"/>
          <p:cNvSpPr>
            <a:spLocks noChangeShapeType="1"/>
          </p:cNvSpPr>
          <p:nvPr/>
        </p:nvSpPr>
        <p:spPr bwMode="auto">
          <a:xfrm>
            <a:off x="2362200" y="4724400"/>
            <a:ext cx="220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78886" name="Line 38"/>
          <p:cNvSpPr>
            <a:spLocks noChangeShapeType="1"/>
          </p:cNvSpPr>
          <p:nvPr/>
        </p:nvSpPr>
        <p:spPr bwMode="auto">
          <a:xfrm>
            <a:off x="4724400" y="48006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78887" name="Line 39"/>
          <p:cNvSpPr>
            <a:spLocks noChangeShapeType="1"/>
          </p:cNvSpPr>
          <p:nvPr/>
        </p:nvSpPr>
        <p:spPr bwMode="auto">
          <a:xfrm>
            <a:off x="2286000" y="3429000"/>
            <a:ext cx="3810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78888" name="Line 40"/>
          <p:cNvSpPr>
            <a:spLocks noChangeShapeType="1"/>
          </p:cNvSpPr>
          <p:nvPr/>
        </p:nvSpPr>
        <p:spPr bwMode="auto">
          <a:xfrm>
            <a:off x="6172200" y="3581400"/>
            <a:ext cx="0" cy="2057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78891" name="AutoShape 43"/>
          <p:cNvSpPr>
            <a:spLocks/>
          </p:cNvSpPr>
          <p:nvPr/>
        </p:nvSpPr>
        <p:spPr bwMode="auto">
          <a:xfrm>
            <a:off x="2209800" y="6019800"/>
            <a:ext cx="2209800" cy="342900"/>
          </a:xfrm>
          <a:prstGeom prst="borderCallout1">
            <a:avLst>
              <a:gd name="adj1" fmla="val 33333"/>
              <a:gd name="adj2" fmla="val 103449"/>
              <a:gd name="adj3" fmla="val -122222"/>
              <a:gd name="adj4" fmla="val 110343"/>
            </a:avLst>
          </a:prstGeom>
          <a:ln>
            <a:headEnd/>
            <a:tailEnd type="triangl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>
                <a:solidFill>
                  <a:schemeClr val="tx1"/>
                </a:solidFill>
                <a:latin typeface="Garamond" pitchFamily="18" charset="0"/>
              </a:rPr>
              <a:t>Рост количества</a:t>
            </a:r>
            <a:endParaRPr lang="en-US">
              <a:solidFill>
                <a:schemeClr val="tx1"/>
              </a:solidFill>
              <a:latin typeface="Garamond" pitchFamily="18" charset="0"/>
            </a:endParaRPr>
          </a:p>
        </p:txBody>
      </p:sp>
      <p:sp>
        <p:nvSpPr>
          <p:cNvPr id="78892" name="AutoShape 44"/>
          <p:cNvSpPr>
            <a:spLocks/>
          </p:cNvSpPr>
          <p:nvPr/>
        </p:nvSpPr>
        <p:spPr bwMode="auto">
          <a:xfrm>
            <a:off x="304800" y="4648200"/>
            <a:ext cx="1371600" cy="342900"/>
          </a:xfrm>
          <a:prstGeom prst="borderCallout1">
            <a:avLst>
              <a:gd name="adj1" fmla="val 33333"/>
              <a:gd name="adj2" fmla="val 105556"/>
              <a:gd name="adj3" fmla="val 18981"/>
              <a:gd name="adj4" fmla="val 130208"/>
            </a:avLst>
          </a:prstGeom>
          <a:ln>
            <a:headEnd/>
            <a:tailEnd type="triangl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Garamond" pitchFamily="18" charset="0"/>
              </a:rPr>
              <a:t>Рост цены</a:t>
            </a:r>
            <a:endParaRPr lang="en-US" b="1" dirty="0">
              <a:solidFill>
                <a:schemeClr val="tx1"/>
              </a:solidFill>
              <a:latin typeface="Garamond" pitchFamily="18" charset="0"/>
            </a:endParaRPr>
          </a:p>
        </p:txBody>
      </p:sp>
      <p:sp>
        <p:nvSpPr>
          <p:cNvPr id="78893" name="AutoShape 45"/>
          <p:cNvSpPr>
            <a:spLocks/>
          </p:cNvSpPr>
          <p:nvPr/>
        </p:nvSpPr>
        <p:spPr bwMode="auto">
          <a:xfrm>
            <a:off x="3962400" y="2133600"/>
            <a:ext cx="1600200" cy="342900"/>
          </a:xfrm>
          <a:prstGeom prst="borderCallout1">
            <a:avLst>
              <a:gd name="adj1" fmla="val 33333"/>
              <a:gd name="adj2" fmla="val -4764"/>
              <a:gd name="adj3" fmla="val 277778"/>
              <a:gd name="adj4" fmla="val -54264"/>
            </a:avLst>
          </a:prstGeom>
          <a:ln>
            <a:headEnd/>
            <a:tailEnd type="triangl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dirty="0">
                <a:solidFill>
                  <a:schemeClr val="tx1"/>
                </a:solidFill>
                <a:latin typeface="Garamond" pitchFamily="18" charset="0"/>
              </a:rPr>
              <a:t>Рост спроса</a:t>
            </a:r>
            <a:endParaRPr lang="en-US" dirty="0">
              <a:solidFill>
                <a:schemeClr val="tx1"/>
              </a:solidFill>
              <a:latin typeface="Garamond" pitchFamily="18" charset="0"/>
            </a:endParaRPr>
          </a:p>
        </p:txBody>
      </p:sp>
      <p:sp>
        <p:nvSpPr>
          <p:cNvPr id="78894" name="AutoShape 46"/>
          <p:cNvSpPr>
            <a:spLocks noChangeArrowheads="1"/>
          </p:cNvSpPr>
          <p:nvPr/>
        </p:nvSpPr>
        <p:spPr bwMode="auto">
          <a:xfrm>
            <a:off x="4587875" y="5486400"/>
            <a:ext cx="152400" cy="152400"/>
          </a:xfrm>
          <a:prstGeom prst="flowChartConnector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78895" name="Text Box 47"/>
          <p:cNvSpPr txBox="1">
            <a:spLocks noChangeArrowheads="1"/>
          </p:cNvSpPr>
          <p:nvPr/>
        </p:nvSpPr>
        <p:spPr bwMode="auto">
          <a:xfrm>
            <a:off x="6172200" y="1600200"/>
            <a:ext cx="381000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200" b="1" i="1">
                <a:solidFill>
                  <a:srgbClr val="6666FF"/>
                </a:solidFill>
              </a:rPr>
              <a:t>S</a:t>
            </a:r>
          </a:p>
        </p:txBody>
      </p:sp>
      <p:sp>
        <p:nvSpPr>
          <p:cNvPr id="78896" name="Text Box 48"/>
          <p:cNvSpPr txBox="1">
            <a:spLocks noChangeArrowheads="1"/>
          </p:cNvSpPr>
          <p:nvPr/>
        </p:nvSpPr>
        <p:spPr bwMode="auto">
          <a:xfrm>
            <a:off x="2743200" y="1600200"/>
            <a:ext cx="609600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>
                <a:solidFill>
                  <a:srgbClr val="00CC66"/>
                </a:solidFill>
              </a:rPr>
              <a:t>D</a:t>
            </a:r>
            <a:endParaRPr lang="en-US" sz="2000" b="1" i="1" baseline="-25000">
              <a:solidFill>
                <a:srgbClr val="00CC66"/>
              </a:solidFill>
            </a:endParaRPr>
          </a:p>
        </p:txBody>
      </p:sp>
      <p:sp>
        <p:nvSpPr>
          <p:cNvPr id="78897" name="Line 49"/>
          <p:cNvSpPr>
            <a:spLocks noChangeShapeType="1"/>
          </p:cNvSpPr>
          <p:nvPr/>
        </p:nvSpPr>
        <p:spPr bwMode="auto">
          <a:xfrm>
            <a:off x="2332038" y="4724400"/>
            <a:ext cx="2316162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78898" name="Line 50"/>
          <p:cNvSpPr>
            <a:spLocks noChangeShapeType="1"/>
          </p:cNvSpPr>
          <p:nvPr/>
        </p:nvSpPr>
        <p:spPr bwMode="auto">
          <a:xfrm>
            <a:off x="2286000" y="3429000"/>
            <a:ext cx="381000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78899" name="Line 51"/>
          <p:cNvSpPr>
            <a:spLocks noChangeShapeType="1"/>
          </p:cNvSpPr>
          <p:nvPr/>
        </p:nvSpPr>
        <p:spPr bwMode="auto">
          <a:xfrm flipH="1">
            <a:off x="4694238" y="4768850"/>
            <a:ext cx="0" cy="733425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78900" name="Line 52"/>
          <p:cNvSpPr>
            <a:spLocks noChangeShapeType="1"/>
          </p:cNvSpPr>
          <p:nvPr/>
        </p:nvSpPr>
        <p:spPr bwMode="auto">
          <a:xfrm>
            <a:off x="6172200" y="3505200"/>
            <a:ext cx="0" cy="198120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78901" name="AutoShape 53"/>
          <p:cNvSpPr>
            <a:spLocks/>
          </p:cNvSpPr>
          <p:nvPr/>
        </p:nvSpPr>
        <p:spPr bwMode="auto">
          <a:xfrm>
            <a:off x="6858000" y="4800600"/>
            <a:ext cx="1981200" cy="990600"/>
          </a:xfrm>
          <a:prstGeom prst="borderCallout1">
            <a:avLst>
              <a:gd name="adj1" fmla="val 11537"/>
              <a:gd name="adj2" fmla="val -3847"/>
              <a:gd name="adj3" fmla="val -7852"/>
              <a:gd name="adj4" fmla="val -97676"/>
            </a:avLst>
          </a:prstGeom>
          <a:ln>
            <a:headEnd/>
            <a:tailEnd type="triangl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>
                <a:solidFill>
                  <a:schemeClr val="tx1"/>
                </a:solidFill>
                <a:latin typeface="Garamond" pitchFamily="18" charset="0"/>
              </a:rPr>
              <a:t>Равновесная цена</a:t>
            </a:r>
            <a:endParaRPr lang="en-US">
              <a:solidFill>
                <a:schemeClr val="tx1"/>
              </a:solidFill>
              <a:latin typeface="Garamond" pitchFamily="18" charset="0"/>
            </a:endParaRPr>
          </a:p>
          <a:p>
            <a:pPr algn="ctr"/>
            <a:r>
              <a:rPr lang="ru-RU">
                <a:solidFill>
                  <a:schemeClr val="tx1"/>
                </a:solidFill>
                <a:latin typeface="Garamond" pitchFamily="18" charset="0"/>
              </a:rPr>
              <a:t>и количество</a:t>
            </a:r>
            <a:endParaRPr lang="en-US">
              <a:solidFill>
                <a:schemeClr val="tx1"/>
              </a:solidFill>
              <a:latin typeface="Garamond" pitchFamily="18" charset="0"/>
            </a:endParaRPr>
          </a:p>
        </p:txBody>
      </p:sp>
      <p:sp>
        <p:nvSpPr>
          <p:cNvPr id="78902" name="AutoShape 54"/>
          <p:cNvSpPr>
            <a:spLocks/>
          </p:cNvSpPr>
          <p:nvPr/>
        </p:nvSpPr>
        <p:spPr bwMode="auto">
          <a:xfrm>
            <a:off x="6858000" y="3124200"/>
            <a:ext cx="1905000" cy="1295400"/>
          </a:xfrm>
          <a:prstGeom prst="borderCallout1">
            <a:avLst>
              <a:gd name="adj1" fmla="val 8824"/>
              <a:gd name="adj2" fmla="val -4000"/>
              <a:gd name="adj3" fmla="val 20588"/>
              <a:gd name="adj4" fmla="val -32000"/>
            </a:avLst>
          </a:prstGeom>
          <a:ln>
            <a:headEnd/>
            <a:tailEnd type="triangl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b="1">
                <a:solidFill>
                  <a:schemeClr val="tx1"/>
                </a:solidFill>
                <a:latin typeface="Garamond" pitchFamily="18" charset="0"/>
              </a:rPr>
              <a:t>Новая равновесная цена</a:t>
            </a:r>
            <a:br>
              <a:rPr lang="ru-RU" b="1">
                <a:solidFill>
                  <a:schemeClr val="tx1"/>
                </a:solidFill>
                <a:latin typeface="Garamond" pitchFamily="18" charset="0"/>
              </a:rPr>
            </a:br>
            <a:r>
              <a:rPr lang="ru-RU" b="1">
                <a:solidFill>
                  <a:schemeClr val="tx1"/>
                </a:solidFill>
                <a:latin typeface="Garamond" pitchFamily="18" charset="0"/>
              </a:rPr>
              <a:t>и количество</a:t>
            </a:r>
            <a:endParaRPr lang="en-US" b="1">
              <a:solidFill>
                <a:schemeClr val="tx1"/>
              </a:solidFill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78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2000"/>
                                        <p:tgtEl>
                                          <p:spTgt spid="78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788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1000"/>
                                        <p:tgtEl>
                                          <p:spTgt spid="78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00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78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80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2000"/>
                                        <p:tgtEl>
                                          <p:spTgt spid="78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0"/>
                            </p:stCondLst>
                            <p:childTnLst>
                              <p:par>
                                <p:cTn id="43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54335E-6 L 0.32084 -0.00277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788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0" y="-1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96532E-6 L 0.31666 -1.96532E-6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788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2000"/>
                            </p:stCondLst>
                            <p:childTnLst>
                              <p:par>
                                <p:cTn id="48" presetID="22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2000"/>
                                        <p:tgtEl>
                                          <p:spTgt spid="78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4000"/>
                            </p:stCondLst>
                            <p:childTnLst>
                              <p:par>
                                <p:cTn id="52" presetID="64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68208E-6 L -3.33333E-6 -0.19145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788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6"/>
                                    </p:animMotion>
                                  </p:childTnLst>
                                </p:cTn>
                              </p:par>
                              <p:par>
                                <p:cTn id="54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2.48555E-6 L -0.00503 -0.18867 " pathEditMode="relative" rAng="0" ptsTypes="AA">
                                      <p:cBhvr>
                                        <p:cTn id="55" dur="2000" fill="hold"/>
                                        <p:tgtEl>
                                          <p:spTgt spid="788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" y="-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60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2000"/>
                                        <p:tgtEl>
                                          <p:spTgt spid="78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8000"/>
                            </p:stCondLst>
                            <p:childTnLst>
                              <p:par>
                                <p:cTn id="61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4.10405E-6 L 0.1625 -0.00277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788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1" y="-1"/>
                                    </p:animMotion>
                                  </p:childTnLst>
                                </p:cTn>
                              </p:par>
                              <p:par>
                                <p:cTn id="63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3.4104E-6 L 0.16493 -3.4104E-6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788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0000"/>
                            </p:stCondLst>
                            <p:childTnLst>
                              <p:par>
                                <p:cTn id="6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2000"/>
                                        <p:tgtEl>
                                          <p:spTgt spid="78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2000"/>
                            </p:stCondLst>
                            <p:childTnLst>
                              <p:par>
                                <p:cTn id="7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2000"/>
                            </p:stCondLst>
                            <p:childTnLst>
                              <p:par>
                                <p:cTn id="7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3000"/>
                                        <p:tgtEl>
                                          <p:spTgt spid="78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5000"/>
                            </p:stCondLst>
                            <p:childTnLst>
                              <p:par>
                                <p:cTn id="7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2000"/>
                                        <p:tgtEl>
                                          <p:spTgt spid="78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2" grpId="0" animBg="1"/>
      <p:bldP spid="78852" grpId="1" animBg="1"/>
      <p:bldP spid="78860" grpId="0" animBg="1"/>
      <p:bldP spid="78861" grpId="0" animBg="1"/>
      <p:bldP spid="78863" grpId="0" animBg="1"/>
      <p:bldP spid="78864" grpId="0" animBg="1"/>
      <p:bldP spid="78864" grpId="1" animBg="1"/>
      <p:bldP spid="78891" grpId="0" animBg="1"/>
      <p:bldP spid="78891" grpId="1" animBg="1"/>
      <p:bldP spid="78892" grpId="0" animBg="1"/>
      <p:bldP spid="78892" grpId="1" animBg="1"/>
      <p:bldP spid="78893" grpId="0" animBg="1"/>
      <p:bldP spid="78893" grpId="1" animBg="1"/>
      <p:bldP spid="78894" grpId="0" animBg="1"/>
      <p:bldP spid="78894" grpId="1" animBg="1"/>
      <p:bldP spid="78895" grpId="0"/>
      <p:bldP spid="78896" grpId="0"/>
      <p:bldP spid="78897" grpId="0" animBg="1"/>
      <p:bldP spid="78898" grpId="0" animBg="1"/>
      <p:bldP spid="78899" grpId="0" animBg="1"/>
      <p:bldP spid="78900" grpId="0" animBg="1"/>
      <p:bldP spid="78901" grpId="0" animBg="1"/>
      <p:bldP spid="78902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94</Words>
  <Application>Microsoft Office PowerPoint</Application>
  <PresentationFormat>Экран (4:3)</PresentationFormat>
  <Paragraphs>49</Paragraphs>
  <Slides>2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4" baseType="lpstr">
      <vt:lpstr>Тема Office</vt:lpstr>
      <vt:lpstr>Microsoft Excel 97-2003 Worksheet</vt:lpstr>
      <vt:lpstr>Рисунок 1 -  Кругооборот ресурсов и благ, расходов и доходов в экономике</vt:lpstr>
      <vt:lpstr>Взаимодействие спроса и предложения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Рисунок 1 -  Кругооборот ресурсов и благ, расходов и доходов в экономике</dc:title>
  <dc:creator>Игорь</dc:creator>
  <cp:lastModifiedBy>Игорь</cp:lastModifiedBy>
  <cp:revision>2</cp:revision>
  <dcterms:created xsi:type="dcterms:W3CDTF">2021-08-31T15:44:18Z</dcterms:created>
  <dcterms:modified xsi:type="dcterms:W3CDTF">2021-08-31T15:48:14Z</dcterms:modified>
</cp:coreProperties>
</file>